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84" r:id="rId3"/>
    <p:sldId id="257" r:id="rId4"/>
    <p:sldId id="261" r:id="rId5"/>
    <p:sldId id="262" r:id="rId6"/>
    <p:sldId id="263" r:id="rId7"/>
    <p:sldId id="259" r:id="rId8"/>
    <p:sldId id="258" r:id="rId9"/>
    <p:sldId id="264" r:id="rId10"/>
    <p:sldId id="26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6" r:id="rId20"/>
    <p:sldId id="275" r:id="rId21"/>
    <p:sldId id="277" r:id="rId22"/>
    <p:sldId id="279" r:id="rId23"/>
    <p:sldId id="278" r:id="rId24"/>
    <p:sldId id="280" r:id="rId25"/>
    <p:sldId id="283" r:id="rId26"/>
    <p:sldId id="285" r:id="rId27"/>
    <p:sldId id="288" r:id="rId28"/>
    <p:sldId id="290" r:id="rId29"/>
    <p:sldId id="273" r:id="rId30"/>
    <p:sldId id="294" r:id="rId31"/>
    <p:sldId id="295" r:id="rId32"/>
    <p:sldId id="291" r:id="rId3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E75DAD2-27A1-48DF-975B-8389FF58B18D}" type="datetimeFigureOut">
              <a:rPr lang="es-ES" smtClean="0"/>
              <a:pPr/>
              <a:t>15/06/2022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75D05B6-32CF-4B91-9876-95C9A0D41D6A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7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285852" y="142852"/>
            <a:ext cx="6584956" cy="4786346"/>
          </a:xfrm>
          <a:prstGeom prst="rect">
            <a:avLst/>
          </a:prstGeom>
          <a:gradFill rotWithShape="0">
            <a:gsLst>
              <a:gs pos="0">
                <a:srgbClr val="AFB9BB"/>
              </a:gs>
              <a:gs pos="50000">
                <a:srgbClr val="E4E7E8"/>
              </a:gs>
              <a:gs pos="100000">
                <a:srgbClr val="AFB9BB"/>
              </a:gs>
            </a:gsLst>
            <a:lin ang="18900000" scaled="1"/>
          </a:gradFill>
          <a:ln w="5715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3C454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2643174" y="571480"/>
            <a:ext cx="4041775" cy="1210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  <a:cs typeface="Arial" pitchFamily="34" charset="0"/>
              </a:rPr>
              <a:t>PROYECTO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  <a:cs typeface="Arial" pitchFamily="34" charset="0"/>
              </a:rPr>
              <a:t>EL RINCON DEL DADO</a:t>
            </a:r>
            <a:endParaRPr kumimoji="0" lang="es-E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 Black" pitchFamily="34" charset="0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  <a:cs typeface="Arial" pitchFamily="34" charset="0"/>
              </a:rPr>
              <a:t>Página web de la tienda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5 Imagen" descr="C:\Users\frand\Desktop\descarga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1571612"/>
            <a:ext cx="3206337" cy="320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5000636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AUTORES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	Francisco del Cerro Navarro</a:t>
            </a:r>
            <a:r>
              <a:rPr lang="es-ES" sz="700" b="1" dirty="0">
                <a:solidFill>
                  <a:schemeClr val="bg1"/>
                </a:solidFill>
                <a:latin typeface="+mj-lt"/>
                <a:ea typeface="Calibri" pitchFamily="34" charset="0"/>
                <a:cs typeface="Arial" pitchFamily="34" charset="0"/>
              </a:rPr>
              <a:t>	</a:t>
            </a:r>
            <a:endParaRPr lang="es-ES" sz="700" b="1" dirty="0" smtClean="0">
              <a:solidFill>
                <a:schemeClr val="bg1"/>
              </a:solidFill>
              <a:latin typeface="+mj-lt"/>
              <a:ea typeface="Calibri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 Juan Carlos </a:t>
            </a:r>
            <a:r>
              <a:rPr kumimoji="0" lang="es-ES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Tauroni</a:t>
            </a:r>
            <a:r>
              <a:rPr kumimoji="0" lang="es-E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Roldán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Pablo Sierra Torres</a:t>
            </a:r>
            <a:r>
              <a:rPr kumimoji="0" lang="es-ES" sz="7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rPr>
              <a:t> </a:t>
            </a:r>
            <a:endParaRPr kumimoji="0" lang="es-E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14678" y="714356"/>
            <a:ext cx="25776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Logotipo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000240"/>
            <a:ext cx="4286280" cy="64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l="3594" r="4153"/>
          <a:stretch>
            <a:fillRect/>
          </a:stretch>
        </p:blipFill>
        <p:spPr bwMode="auto">
          <a:xfrm>
            <a:off x="4572000" y="2000240"/>
            <a:ext cx="4420255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3286124"/>
            <a:ext cx="8215370" cy="4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98" y="4214818"/>
            <a:ext cx="4081455" cy="2202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928926" y="500042"/>
            <a:ext cx="33701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Modo móvil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1428736"/>
            <a:ext cx="290623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5" y="1428736"/>
            <a:ext cx="2890769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714356"/>
            <a:ext cx="24574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85728"/>
            <a:ext cx="2845874" cy="628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571604" y="500042"/>
            <a:ext cx="62515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Tecnologías </a:t>
            </a:r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Less</a:t>
            </a:r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y </a:t>
            </a:r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Sass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285984" y="1571612"/>
            <a:ext cx="436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Estilos</a:t>
            </a:r>
            <a:r>
              <a:rPr lang="en-US" b="1" dirty="0" smtClean="0"/>
              <a:t> del Footer </a:t>
            </a:r>
            <a:r>
              <a:rPr lang="en-US" b="1" dirty="0" err="1" smtClean="0"/>
              <a:t>construidos</a:t>
            </a:r>
            <a:r>
              <a:rPr lang="en-US" b="1" dirty="0" smtClean="0"/>
              <a:t> con Less</a:t>
            </a:r>
            <a:endParaRPr lang="es-ES" dirty="0"/>
          </a:p>
        </p:txBody>
      </p:sp>
      <p:pic>
        <p:nvPicPr>
          <p:cNvPr id="25603" name="Imagen 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285992"/>
            <a:ext cx="2609850" cy="2152650"/>
          </a:xfrm>
          <a:prstGeom prst="rect">
            <a:avLst/>
          </a:prstGeom>
          <a:noFill/>
        </p:spPr>
      </p:pic>
      <p:pic>
        <p:nvPicPr>
          <p:cNvPr id="25604" name="Imagen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2285992"/>
            <a:ext cx="2212975" cy="4019550"/>
          </a:xfrm>
          <a:prstGeom prst="rect">
            <a:avLst/>
          </a:prstGeom>
          <a:noFill/>
        </p:spPr>
      </p:pic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4143372" y="3357562"/>
            <a:ext cx="382588" cy="192087"/>
          </a:xfrm>
          <a:prstGeom prst="rightArrow">
            <a:avLst>
              <a:gd name="adj1" fmla="val 50000"/>
              <a:gd name="adj2" fmla="val 49794"/>
            </a:avLst>
          </a:prstGeom>
          <a:gradFill rotWithShape="0">
            <a:gsLst>
              <a:gs pos="0">
                <a:srgbClr val="666666"/>
              </a:gs>
              <a:gs pos="50000">
                <a:srgbClr val="CCCCCC"/>
              </a:gs>
              <a:gs pos="100000">
                <a:srgbClr val="666666"/>
              </a:gs>
            </a:gsLst>
            <a:lin ang="189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0" y="2609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12 Imagen"/>
          <p:cNvPicPr/>
          <p:nvPr/>
        </p:nvPicPr>
        <p:blipFill>
          <a:blip r:embed="rId4"/>
          <a:srcRect r="22169"/>
          <a:stretch>
            <a:fillRect/>
          </a:stretch>
        </p:blipFill>
        <p:spPr bwMode="auto">
          <a:xfrm>
            <a:off x="785786" y="5072074"/>
            <a:ext cx="2607192" cy="118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AutoShape 9"/>
          <p:cNvSpPr>
            <a:spLocks noChangeArrowheads="1"/>
          </p:cNvSpPr>
          <p:nvPr/>
        </p:nvSpPr>
        <p:spPr bwMode="auto">
          <a:xfrm>
            <a:off x="4143372" y="5572140"/>
            <a:ext cx="384175" cy="192088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666666"/>
              </a:gs>
              <a:gs pos="50000">
                <a:srgbClr val="CCCCCC"/>
              </a:gs>
              <a:gs pos="100000">
                <a:srgbClr val="666666"/>
              </a:gs>
            </a:gsLst>
            <a:lin ang="189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4572008"/>
            <a:ext cx="1269867" cy="71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429000"/>
            <a:ext cx="192882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714612" y="4786322"/>
            <a:ext cx="382587" cy="192087"/>
          </a:xfrm>
          <a:prstGeom prst="rightArrow">
            <a:avLst>
              <a:gd name="adj1" fmla="val 50000"/>
              <a:gd name="adj2" fmla="val 49793"/>
            </a:avLst>
          </a:prstGeom>
          <a:gradFill rotWithShape="0">
            <a:gsLst>
              <a:gs pos="0">
                <a:srgbClr val="666666"/>
              </a:gs>
              <a:gs pos="50000">
                <a:srgbClr val="CCCCCC"/>
              </a:gs>
              <a:gs pos="100000">
                <a:srgbClr val="666666"/>
              </a:gs>
            </a:gsLst>
            <a:lin ang="189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4214818"/>
            <a:ext cx="2490233" cy="139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2214546" y="1000108"/>
            <a:ext cx="492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Estilos</a:t>
            </a:r>
            <a:r>
              <a:rPr lang="en-US" b="1" dirty="0" smtClean="0"/>
              <a:t> de la </a:t>
            </a:r>
            <a:r>
              <a:rPr lang="en-US" b="1" dirty="0" err="1" smtClean="0"/>
              <a:t>Cabaecera</a:t>
            </a:r>
            <a:r>
              <a:rPr lang="en-US" b="1" dirty="0" smtClean="0"/>
              <a:t> </a:t>
            </a:r>
            <a:r>
              <a:rPr lang="en-US" b="1" dirty="0" err="1" smtClean="0"/>
              <a:t>construidos</a:t>
            </a:r>
            <a:r>
              <a:rPr lang="en-US" b="1" dirty="0" smtClean="0"/>
              <a:t> con Sass</a:t>
            </a:r>
            <a:endParaRPr lang="es-ES" dirty="0"/>
          </a:p>
        </p:txBody>
      </p:sp>
      <p:pic>
        <p:nvPicPr>
          <p:cNvPr id="7" name="6 Imagen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1785926"/>
            <a:ext cx="362965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8585532" cy="52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2786050" y="500042"/>
            <a:ext cx="37496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Base de datos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71736" y="500042"/>
            <a:ext cx="44213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Inserts</a:t>
            </a:r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iniciales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428868"/>
            <a:ext cx="8858312" cy="28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571876"/>
            <a:ext cx="8858311" cy="74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5214950"/>
            <a:ext cx="8840435" cy="78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Rectángulo"/>
          <p:cNvSpPr/>
          <p:nvPr/>
        </p:nvSpPr>
        <p:spPr>
          <a:xfrm>
            <a:off x="3071802" y="1857364"/>
            <a:ext cx="330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Administrador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usuarios</a:t>
            </a: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3286116" y="3000372"/>
            <a:ext cx="2769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9 </a:t>
            </a:r>
            <a:r>
              <a:rPr lang="en-US" b="1" dirty="0" err="1" smtClean="0"/>
              <a:t>Productos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tienda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4071934" y="4572008"/>
            <a:ext cx="1234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3 </a:t>
            </a:r>
            <a:r>
              <a:rPr lang="en-US" b="1" dirty="0" err="1" smtClean="0"/>
              <a:t>Reseñas</a:t>
            </a: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43240" y="500042"/>
            <a:ext cx="27394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Conexión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0163" y="1752600"/>
            <a:ext cx="65436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28794" y="500042"/>
            <a:ext cx="24246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Registro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643050"/>
            <a:ext cx="56959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071678"/>
            <a:ext cx="697284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4286256"/>
            <a:ext cx="7939076" cy="169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5429256" y="642918"/>
          <a:ext cx="1293812" cy="533400"/>
        </p:xfrm>
        <a:graphic>
          <a:graphicData uri="http://schemas.openxmlformats.org/presentationml/2006/ole">
            <p:oleObj spid="_x0000_s30725" name="Objeto empaquetador del shell" showAsIcon="1" r:id="rId6" imgW="129456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00430" y="714356"/>
            <a:ext cx="20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Funciones</a:t>
            </a:r>
            <a:r>
              <a:rPr lang="en-US" b="1" dirty="0" smtClean="0"/>
              <a:t> BBDD</a:t>
            </a:r>
            <a:endParaRPr lang="es-E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857364"/>
            <a:ext cx="790951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00298" y="1500174"/>
            <a:ext cx="44033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Antes que nada: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714612" y="3714752"/>
            <a:ext cx="392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elrincondeldado.000webhostapp.com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4000528" cy="286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3786182" y="785794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Validación</a:t>
            </a:r>
            <a:endParaRPr lang="es-E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714488"/>
            <a:ext cx="4327472" cy="287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5357826"/>
            <a:ext cx="245111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/>
          <a:srcRect r="43256" b="87500"/>
          <a:stretch>
            <a:fillRect/>
          </a:stretch>
        </p:blipFill>
        <p:spPr bwMode="auto">
          <a:xfrm>
            <a:off x="4857752" y="4929198"/>
            <a:ext cx="328614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4810" y="5715016"/>
            <a:ext cx="458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00430" y="428604"/>
            <a:ext cx="17540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Inicio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285860"/>
            <a:ext cx="4368901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6053148" cy="337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714884"/>
            <a:ext cx="28670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2143108" y="5357826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Validación</a:t>
            </a: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6929454" y="2285992"/>
            <a:ext cx="13563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Funciones</a:t>
            </a:r>
            <a:r>
              <a:rPr lang="en-US" b="1" dirty="0" smtClean="0"/>
              <a:t> </a:t>
            </a:r>
          </a:p>
          <a:p>
            <a:pPr algn="ctr"/>
            <a:r>
              <a:rPr lang="en-US" b="1" dirty="0" smtClean="0"/>
              <a:t>BBDD</a:t>
            </a:r>
            <a:endParaRPr lang="es-E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43240" y="428604"/>
            <a:ext cx="26099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Cabecera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214554"/>
            <a:ext cx="46291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4071942"/>
            <a:ext cx="6115040" cy="209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000232" y="428604"/>
            <a:ext cx="16662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Perfil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571744"/>
            <a:ext cx="4071966" cy="50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3714752"/>
            <a:ext cx="469556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4857752" y="571480"/>
          <a:ext cx="1789112" cy="533400"/>
        </p:xfrm>
        <a:graphic>
          <a:graphicData uri="http://schemas.openxmlformats.org/presentationml/2006/ole">
            <p:oleObj spid="_x0000_s35845" name="Objeto empaquetador del shell" showAsIcon="1" r:id="rId5" imgW="1788480" imgH="532800" progId="Package">
              <p:embed/>
            </p:oleObj>
          </a:graphicData>
        </a:graphic>
      </p:graphicFrame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6"/>
          <a:srcRect l="13820" r="12474"/>
          <a:stretch>
            <a:fillRect/>
          </a:stretch>
        </p:blipFill>
        <p:spPr bwMode="auto">
          <a:xfrm>
            <a:off x="5286380" y="2000240"/>
            <a:ext cx="3591706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28604"/>
            <a:ext cx="386864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000240"/>
            <a:ext cx="4714908" cy="225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572008"/>
            <a:ext cx="5214974" cy="1930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4286248" y="1071546"/>
            <a:ext cx="1639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Cerrar</a:t>
            </a:r>
            <a:r>
              <a:rPr lang="en-US" b="1" dirty="0" smtClean="0"/>
              <a:t> </a:t>
            </a:r>
            <a:r>
              <a:rPr lang="en-US" b="1" dirty="0" err="1" smtClean="0"/>
              <a:t>Sesión</a:t>
            </a: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1428728" y="3429000"/>
            <a:ext cx="2665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Cambiar</a:t>
            </a:r>
            <a:r>
              <a:rPr lang="en-US" b="1" dirty="0" smtClean="0"/>
              <a:t>/</a:t>
            </a:r>
            <a:r>
              <a:rPr lang="en-US" b="1" dirty="0" err="1" smtClean="0"/>
              <a:t>Subir</a:t>
            </a:r>
            <a:r>
              <a:rPr lang="en-US" b="1" dirty="0" smtClean="0"/>
              <a:t> </a:t>
            </a:r>
            <a:r>
              <a:rPr lang="en-US" b="1" dirty="0" err="1" smtClean="0"/>
              <a:t>Imagen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5857884" y="5429264"/>
            <a:ext cx="20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Funciones</a:t>
            </a:r>
            <a:r>
              <a:rPr lang="en-US" b="1" dirty="0" smtClean="0"/>
              <a:t> BBDD</a:t>
            </a:r>
            <a:endParaRPr lang="es-E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785918" y="428604"/>
            <a:ext cx="19841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Admin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357298"/>
            <a:ext cx="301734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714884"/>
            <a:ext cx="335784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2000240"/>
            <a:ext cx="3857652" cy="3387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7585" name="Object 1"/>
          <p:cNvGraphicFramePr>
            <a:graphicFrameLocks noChangeAspect="1"/>
          </p:cNvGraphicFramePr>
          <p:nvPr/>
        </p:nvGraphicFramePr>
        <p:xfrm>
          <a:off x="5000628" y="571480"/>
          <a:ext cx="1204913" cy="533400"/>
        </p:xfrm>
        <a:graphic>
          <a:graphicData uri="http://schemas.openxmlformats.org/presentationml/2006/ole">
            <p:oleObj spid="_x0000_s67585" name="Objeto empaquetador del shell" showAsIcon="1" r:id="rId6" imgW="120564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000100" y="428604"/>
            <a:ext cx="43839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Reseñas - Inicio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7364"/>
            <a:ext cx="4251146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5" y="1857364"/>
            <a:ext cx="4714876" cy="1949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3978659"/>
            <a:ext cx="4714876" cy="144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34" y="5473358"/>
            <a:ext cx="3429024" cy="138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4357686" y="6000768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Validación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928662" y="4143380"/>
            <a:ext cx="2566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Controlador</a:t>
            </a:r>
            <a:r>
              <a:rPr lang="en-US" b="1" dirty="0" smtClean="0"/>
              <a:t> y </a:t>
            </a:r>
            <a:r>
              <a:rPr lang="en-US" b="1" dirty="0" err="1" smtClean="0"/>
              <a:t>modelo</a:t>
            </a:r>
            <a:endParaRPr lang="es-ES" dirty="0"/>
          </a:p>
        </p:txBody>
      </p:sp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6286512" y="571480"/>
          <a:ext cx="1284287" cy="533400"/>
        </p:xfrm>
        <a:graphic>
          <a:graphicData uri="http://schemas.openxmlformats.org/presentationml/2006/ole">
            <p:oleObj spid="_x0000_s39942" name="Objeto empaquetador del shell" showAsIcon="1" r:id="rId7" imgW="128448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285984" y="428604"/>
            <a:ext cx="25415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Reservas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14488"/>
            <a:ext cx="5929322" cy="136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3286124"/>
            <a:ext cx="512741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5143512"/>
            <a:ext cx="30289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5072074"/>
            <a:ext cx="3571900" cy="61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86446" y="5715016"/>
            <a:ext cx="2819406" cy="98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Rectángulo"/>
          <p:cNvSpPr/>
          <p:nvPr/>
        </p:nvSpPr>
        <p:spPr>
          <a:xfrm>
            <a:off x="3786182" y="5786454"/>
            <a:ext cx="13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Validación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6786578" y="2214554"/>
            <a:ext cx="152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Controlador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1928794" y="4000504"/>
            <a:ext cx="101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Modelo</a:t>
            </a:r>
            <a:endParaRPr lang="es-ES" dirty="0"/>
          </a:p>
        </p:txBody>
      </p:sp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5929322" y="571480"/>
          <a:ext cx="1314450" cy="533400"/>
        </p:xfrm>
        <a:graphic>
          <a:graphicData uri="http://schemas.openxmlformats.org/presentationml/2006/ole">
            <p:oleObj spid="_x0000_s40969" name="Objeto empaquetador del shell" showAsIcon="1" r:id="rId8" imgW="131436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00430" y="571480"/>
            <a:ext cx="20393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Tienda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45434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000372"/>
            <a:ext cx="634207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929198"/>
            <a:ext cx="4467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5500702"/>
            <a:ext cx="30956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6143644"/>
            <a:ext cx="75628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5143504" y="2071678"/>
            <a:ext cx="152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Controlador</a:t>
            </a:r>
            <a:endParaRPr lang="es-ES" dirty="0"/>
          </a:p>
        </p:txBody>
      </p:sp>
      <p:sp>
        <p:nvSpPr>
          <p:cNvPr id="9" name="8 Rectángulo"/>
          <p:cNvSpPr/>
          <p:nvPr/>
        </p:nvSpPr>
        <p:spPr>
          <a:xfrm>
            <a:off x="1214414" y="3786190"/>
            <a:ext cx="101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Modelo</a:t>
            </a:r>
            <a:endParaRPr lang="es-ES" dirty="0"/>
          </a:p>
        </p:txBody>
      </p:sp>
      <p:sp>
        <p:nvSpPr>
          <p:cNvPr id="10" name="9 Rectángulo"/>
          <p:cNvSpPr/>
          <p:nvPr/>
        </p:nvSpPr>
        <p:spPr>
          <a:xfrm>
            <a:off x="5643570" y="5572140"/>
            <a:ext cx="1230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Acordeón</a:t>
            </a:r>
            <a:endParaRPr lang="es-E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28794" y="714356"/>
            <a:ext cx="56257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Problema propuesto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7409" name="Picture 1" descr="Proyectos_Juegos_de_Mesa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2571744"/>
            <a:ext cx="4403161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714348" y="3500438"/>
            <a:ext cx="3000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Sitio</a:t>
            </a:r>
            <a:r>
              <a:rPr lang="en-US" dirty="0" smtClean="0"/>
              <a:t> web </a:t>
            </a:r>
            <a:r>
              <a:rPr lang="en-US" dirty="0" err="1" smtClean="0"/>
              <a:t>encargado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dueño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tienda</a:t>
            </a:r>
            <a:r>
              <a:rPr lang="en-US" dirty="0" smtClean="0"/>
              <a:t> de </a:t>
            </a:r>
            <a:r>
              <a:rPr lang="en-US" dirty="0" err="1" smtClean="0"/>
              <a:t>juegos</a:t>
            </a:r>
            <a:r>
              <a:rPr lang="en-US" dirty="0" smtClean="0"/>
              <a:t> de mesa.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29058" y="571480"/>
            <a:ext cx="1190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Producto</a:t>
            </a:r>
            <a:endParaRPr lang="es-E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142984"/>
            <a:ext cx="5595933" cy="345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4714884"/>
            <a:ext cx="401002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1071546"/>
            <a:ext cx="199849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1071546"/>
            <a:ext cx="2128460" cy="507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1285852" y="285728"/>
            <a:ext cx="43945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Tienda - Carrito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5214942" y="5429264"/>
          <a:ext cx="554038" cy="533400"/>
        </p:xfrm>
        <a:graphic>
          <a:graphicData uri="http://schemas.openxmlformats.org/presentationml/2006/ole">
            <p:oleObj spid="_x0000_s71684" name="Objeto empaquetador del shell" showAsIcon="1" r:id="rId5" imgW="553320" imgH="532800" progId="Package">
              <p:embed/>
            </p:oleObj>
          </a:graphicData>
        </a:graphic>
      </p:graphicFrame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1785926"/>
            <a:ext cx="3714744" cy="402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71934" y="2714620"/>
            <a:ext cx="2807218" cy="219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5929322" y="428604"/>
          <a:ext cx="1293813" cy="533400"/>
        </p:xfrm>
        <a:graphic>
          <a:graphicData uri="http://schemas.openxmlformats.org/presentationml/2006/ole">
            <p:oleObj spid="_x0000_s71687" name="Objeto empaquetador del shell" showAsIcon="1" r:id="rId8" imgW="1294560" imgH="532800" progId="Package">
              <p:embed/>
            </p:oleObj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71736" y="1785926"/>
            <a:ext cx="3895617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MUCHAS</a:t>
            </a:r>
          </a:p>
          <a:p>
            <a:pPr algn="ctr"/>
            <a:r>
              <a:rPr lang="es-ES" sz="6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es-ES" sz="6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GRACIAS</a:t>
            </a:r>
            <a:endParaRPr lang="es-ES" sz="6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86116" y="714356"/>
            <a:ext cx="25218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Solución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928802"/>
            <a:ext cx="4429124" cy="226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214817"/>
            <a:ext cx="4429155" cy="211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5072066" y="2214554"/>
            <a:ext cx="39290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sitio</a:t>
            </a:r>
            <a:r>
              <a:rPr lang="en-US" dirty="0" smtClean="0"/>
              <a:t> web, </a:t>
            </a:r>
            <a:r>
              <a:rPr lang="en-US" dirty="0" err="1" smtClean="0"/>
              <a:t>dividido</a:t>
            </a:r>
            <a:r>
              <a:rPr lang="en-US" dirty="0" smtClean="0"/>
              <a:t> en 4 </a:t>
            </a:r>
            <a:r>
              <a:rPr lang="en-US" dirty="0" err="1" smtClean="0"/>
              <a:t>secciones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 - </a:t>
            </a:r>
            <a:r>
              <a:rPr lang="en-US" dirty="0" err="1" smtClean="0"/>
              <a:t>Inicio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Tienda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Reservas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Usuarios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ellas</a:t>
            </a:r>
            <a:r>
              <a:rPr lang="en-US" dirty="0" smtClean="0"/>
              <a:t> </a:t>
            </a:r>
            <a:r>
              <a:rPr lang="en-US" dirty="0" err="1" smtClean="0"/>
              <a:t>conectadas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barra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navegación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5286380" y="51435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Inicio</a:t>
            </a:r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714356"/>
            <a:ext cx="5643602" cy="266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1000100" y="192880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Tienda</a:t>
            </a:r>
            <a:endParaRPr lang="es-E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3714752"/>
            <a:ext cx="5429192" cy="2689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6929454" y="4857760"/>
            <a:ext cx="1150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Reservas</a:t>
            </a:r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16913" r="16737" b="25982"/>
          <a:stretch>
            <a:fillRect/>
          </a:stretch>
        </p:blipFill>
        <p:spPr bwMode="auto">
          <a:xfrm>
            <a:off x="214282" y="4143380"/>
            <a:ext cx="3429024" cy="194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1214422"/>
            <a:ext cx="511895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1000100" y="1928802"/>
            <a:ext cx="2024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Zona</a:t>
            </a:r>
            <a:r>
              <a:rPr lang="en-US" b="1" dirty="0" smtClean="0"/>
              <a:t> de </a:t>
            </a:r>
            <a:r>
              <a:rPr lang="en-US" b="1" dirty="0" err="1" smtClean="0"/>
              <a:t>usuarios</a:t>
            </a:r>
            <a:endParaRPr lang="es-E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3714752"/>
            <a:ext cx="5143504" cy="811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5072066" y="5214950"/>
            <a:ext cx="29222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También</a:t>
            </a:r>
            <a:r>
              <a:rPr lang="en-US" b="1" dirty="0" smtClean="0"/>
              <a:t> </a:t>
            </a:r>
            <a:r>
              <a:rPr lang="en-US" b="1" dirty="0" err="1" smtClean="0"/>
              <a:t>incluye</a:t>
            </a:r>
            <a:r>
              <a:rPr lang="en-US" b="1" dirty="0" smtClean="0"/>
              <a:t> </a:t>
            </a:r>
            <a:r>
              <a:rPr lang="en-US" b="1" dirty="0" err="1" smtClean="0"/>
              <a:t>páginas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de </a:t>
            </a:r>
            <a:r>
              <a:rPr lang="en-US" b="1" dirty="0" err="1" smtClean="0"/>
              <a:t>perfil</a:t>
            </a:r>
            <a:r>
              <a:rPr lang="en-US" b="1" dirty="0" smtClean="0"/>
              <a:t> y </a:t>
            </a:r>
            <a:r>
              <a:rPr lang="en-US" b="1" dirty="0" err="1" smtClean="0"/>
              <a:t>administrador</a:t>
            </a:r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28794" y="714356"/>
            <a:ext cx="53468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Psicología del color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2 Imagen" descr="Qué significa el COLOR ROJO en la PSICOLOGÍA - ¡Psicológico y espiritual!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2000240"/>
            <a:ext cx="300039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AutoShape 2" descr="▷Psicología del color negro - Grav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64" name="AutoShape 4" descr="▷Psicología del color negro - Grav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66" name="Picture 6" descr="▷Psicología del color negro - Gravstudi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4286256"/>
            <a:ext cx="2071702" cy="2071702"/>
          </a:xfrm>
          <a:prstGeom prst="rect">
            <a:avLst/>
          </a:prstGeom>
          <a:noFill/>
        </p:spPr>
      </p:pic>
      <p:sp>
        <p:nvSpPr>
          <p:cNvPr id="15368" name="AutoShape 8" descr="SIGNIFICADO del color BLANCO en psicología - Lo que transmi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70" name="AutoShape 10" descr="SIGNIFICADO del color BLANCO en psicología - Lo que transmi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2" name="Picture 12" descr="SIGNIFICADO del color BLANCO en psicología - Lo que transmi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4572008"/>
            <a:ext cx="2857500" cy="1428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642910" y="528638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Reconocimiento-</a:t>
            </a:r>
            <a:r>
              <a:rPr kumimoji="0" lang="es-ES" sz="1400" b="1" i="0" u="none" strike="noStrike" cap="none" normalizeH="0" baseline="0" dirty="0" err="1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NoComercial</a:t>
            </a:r>
            <a: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-</a:t>
            </a:r>
            <a:r>
              <a:rPr kumimoji="0" lang="es-ES" sz="1400" b="1" i="0" u="none" strike="noStrike" cap="none" normalizeH="0" baseline="0" dirty="0" err="1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CompartirIgual</a:t>
            </a:r>
            <a: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/>
            </a:r>
            <a:b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es-ES" sz="1400" b="1" i="0" u="none" strike="noStrike" cap="none" normalizeH="0" baseline="0" dirty="0" smtClean="0">
                <a:ln>
                  <a:noFill/>
                </a:ln>
                <a:solidFill>
                  <a:srgbClr val="464646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CC BY-NC-SA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357422" y="714356"/>
            <a:ext cx="44359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Licencia elegida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3 Imagen" descr="Política de acceso abierto y derechos de autor | LABORATORIO DE ARTE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571744"/>
            <a:ext cx="407196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5072066" y="2071678"/>
            <a:ext cx="39290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Pueden</a:t>
            </a:r>
            <a:r>
              <a:rPr lang="en-US" b="1" dirty="0" smtClean="0"/>
              <a:t>:</a:t>
            </a:r>
          </a:p>
          <a:p>
            <a:endParaRPr lang="en-US" b="1" dirty="0" smtClean="0"/>
          </a:p>
          <a:p>
            <a:r>
              <a:rPr lang="en-US" b="1" dirty="0" err="1" smtClean="0"/>
              <a:t>Compartir</a:t>
            </a:r>
            <a:r>
              <a:rPr lang="en-US" dirty="0"/>
              <a:t> — </a:t>
            </a:r>
            <a:r>
              <a:rPr lang="en-US" dirty="0" err="1" smtClean="0"/>
              <a:t>copiar</a:t>
            </a:r>
            <a:r>
              <a:rPr lang="en-US" dirty="0" smtClean="0"/>
              <a:t> y </a:t>
            </a:r>
            <a:r>
              <a:rPr lang="en-US" dirty="0" err="1" smtClean="0"/>
              <a:t>redistribuir</a:t>
            </a:r>
            <a:r>
              <a:rPr lang="en-US" dirty="0" smtClean="0"/>
              <a:t> el material de </a:t>
            </a:r>
            <a:r>
              <a:rPr lang="en-US" dirty="0" err="1" smtClean="0"/>
              <a:t>qualquier</a:t>
            </a:r>
            <a:r>
              <a:rPr lang="en-US" dirty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y </a:t>
            </a:r>
            <a:r>
              <a:rPr lang="en-US" dirty="0" err="1" smtClean="0"/>
              <a:t>formato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5072066" y="3571876"/>
            <a:ext cx="4071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Adaptar</a:t>
            </a:r>
            <a:r>
              <a:rPr lang="en-US" dirty="0"/>
              <a:t> — </a:t>
            </a:r>
            <a:r>
              <a:rPr lang="en-US" dirty="0" err="1" smtClean="0"/>
              <a:t>rehacer</a:t>
            </a:r>
            <a:r>
              <a:rPr lang="en-US" dirty="0" smtClean="0"/>
              <a:t>, </a:t>
            </a:r>
            <a:r>
              <a:rPr lang="en-US" dirty="0" err="1" smtClean="0"/>
              <a:t>transformar</a:t>
            </a:r>
            <a:r>
              <a:rPr lang="en-US" dirty="0" smtClean="0"/>
              <a:t> y </a:t>
            </a:r>
            <a:r>
              <a:rPr lang="en-US" dirty="0" err="1" smtClean="0"/>
              <a:t>seguir</a:t>
            </a:r>
            <a:r>
              <a:rPr lang="en-US" dirty="0" smtClean="0"/>
              <a:t> </a:t>
            </a:r>
            <a:r>
              <a:rPr lang="en-US" dirty="0" err="1" smtClean="0"/>
              <a:t>construyendo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el material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786182" y="714356"/>
            <a:ext cx="18517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M-V-C</a:t>
            </a:r>
            <a:endParaRPr lang="es-ES" sz="4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b="9999"/>
          <a:stretch>
            <a:fillRect/>
          </a:stretch>
        </p:blipFill>
        <p:spPr bwMode="auto">
          <a:xfrm>
            <a:off x="3786182" y="3429000"/>
            <a:ext cx="1628775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1500174"/>
            <a:ext cx="16002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571612"/>
            <a:ext cx="16573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3929066"/>
            <a:ext cx="1828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428</TotalTime>
  <Words>160</Words>
  <Application>Microsoft Office PowerPoint</Application>
  <PresentationFormat>Presentación en pantalla (4:3)</PresentationFormat>
  <Paragraphs>73</Paragraphs>
  <Slides>32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35" baseType="lpstr">
      <vt:lpstr>Flujo</vt:lpstr>
      <vt:lpstr>Paquete</vt:lpstr>
      <vt:lpstr>Objeto empaquetador del shell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</vt:vector>
  </TitlesOfParts>
  <Company>DARK XTREME KLAN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 del Cerro Navarro</dc:creator>
  <cp:lastModifiedBy>Fran del Cerro Navarro</cp:lastModifiedBy>
  <cp:revision>56</cp:revision>
  <dcterms:created xsi:type="dcterms:W3CDTF">2022-06-15T06:50:57Z</dcterms:created>
  <dcterms:modified xsi:type="dcterms:W3CDTF">2022-06-15T14:03:32Z</dcterms:modified>
</cp:coreProperties>
</file>